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91" r:id="rId5"/>
    <p:sldId id="259" r:id="rId6"/>
    <p:sldId id="260" r:id="rId7"/>
    <p:sldId id="261" r:id="rId8"/>
    <p:sldId id="263" r:id="rId9"/>
    <p:sldId id="264" r:id="rId10"/>
    <p:sldId id="268" r:id="rId11"/>
    <p:sldId id="265" r:id="rId12"/>
    <p:sldId id="269" r:id="rId13"/>
    <p:sldId id="266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67" r:id="rId24"/>
    <p:sldId id="270" r:id="rId25"/>
    <p:sldId id="271" r:id="rId26"/>
    <p:sldId id="272" r:id="rId27"/>
    <p:sldId id="273" r:id="rId28"/>
    <p:sldId id="274" r:id="rId29"/>
    <p:sldId id="276" r:id="rId30"/>
    <p:sldId id="278" r:id="rId31"/>
    <p:sldId id="275" r:id="rId32"/>
    <p:sldId id="290" r:id="rId33"/>
    <p:sldId id="279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>
      <p:cViewPr varScale="1">
        <p:scale>
          <a:sx n="117" d="100"/>
          <a:sy n="117" d="100"/>
        </p:scale>
        <p:origin x="120" y="18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10/6/2016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7FAF0-3221-4C26-A2C5-43B736F5A4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m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3890" y="1676400"/>
            <a:ext cx="8735325" cy="2420833"/>
          </a:xfrm>
        </p:spPr>
        <p:txBody>
          <a:bodyPr/>
          <a:lstStyle/>
          <a:p>
            <a:pPr algn="r"/>
            <a:r>
              <a:rPr lang="en-US" dirty="0"/>
              <a:t>Data Analysis 201: Conquering the Dark Side of Excel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6813" y="3902751"/>
            <a:ext cx="9212404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smtClean="0">
                <a:solidFill>
                  <a:schemeClr val="tx1"/>
                </a:solidFill>
              </a:rPr>
              <a:t>Barrie Fitzgerald—Valdosta State University</a:t>
            </a:r>
          </a:p>
          <a:p>
            <a:pPr algn="r"/>
            <a:r>
              <a:rPr lang="en-US" sz="1800" dirty="0" smtClean="0">
                <a:solidFill>
                  <a:schemeClr val="tx1"/>
                </a:solidFill>
              </a:rPr>
              <a:t>Dani Sutliff—South Georgia State College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782763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Objective Three:</a:t>
            </a:r>
            <a:br>
              <a:rPr lang="en-US" dirty="0" smtClean="0"/>
            </a:br>
            <a:r>
              <a:rPr lang="en-US" dirty="0"/>
              <a:t>Learn how to create templates and other tricks to assist in updating reports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074" name="Picture 2" descr="Image result for shortc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09" y="2438400"/>
            <a:ext cx="585440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3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 result for it stopped working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6"/>
          <a:stretch/>
        </p:blipFill>
        <p:spPr bwMode="auto">
          <a:xfrm>
            <a:off x="2665412" y="2286000"/>
            <a:ext cx="6096000" cy="291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Reason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Saves the following:</a:t>
            </a:r>
          </a:p>
          <a:p>
            <a:pPr lvl="1"/>
            <a:r>
              <a:rPr lang="en-US" sz="3200" dirty="0" smtClean="0"/>
              <a:t>Time</a:t>
            </a:r>
            <a:endParaRPr lang="en-US" sz="3200" dirty="0" smtClean="0"/>
          </a:p>
          <a:p>
            <a:pPr lvl="1"/>
            <a:r>
              <a:rPr lang="en-US" sz="3200" dirty="0" smtClean="0"/>
              <a:t>Frustration and </a:t>
            </a:r>
            <a:r>
              <a:rPr lang="en-US" sz="3200" dirty="0" smtClean="0"/>
              <a:t>migraines</a:t>
            </a:r>
            <a:endParaRPr lang="en-US" sz="3200" dirty="0" smtClean="0"/>
          </a:p>
          <a:p>
            <a:pPr lvl="1"/>
            <a:r>
              <a:rPr lang="en-US" sz="3200" dirty="0" smtClean="0"/>
              <a:t>Formulas are </a:t>
            </a:r>
            <a:r>
              <a:rPr lang="en-US" sz="3200" dirty="0" smtClean="0"/>
              <a:t>correct</a:t>
            </a:r>
            <a:endParaRPr lang="en-US" sz="3200" dirty="0" smtClean="0"/>
          </a:p>
          <a:p>
            <a:pPr lvl="1"/>
            <a:r>
              <a:rPr lang="en-US" sz="3200" dirty="0" smtClean="0"/>
              <a:t>Available for the office to use</a:t>
            </a:r>
          </a:p>
          <a:p>
            <a:pPr lvl="2"/>
            <a:r>
              <a:rPr lang="en-US" sz="3200" dirty="0"/>
              <a:t>In case you leave or move on up</a:t>
            </a:r>
          </a:p>
          <a:p>
            <a:pPr lvl="1"/>
            <a:r>
              <a:rPr lang="en-US" sz="3200" dirty="0" smtClean="0"/>
              <a:t>Last but not least: your computer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21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For?—Repetitive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 </a:t>
            </a:r>
            <a:r>
              <a:rPr lang="en-US" dirty="0" smtClean="0"/>
              <a:t>Book, Newsletters, etc.</a:t>
            </a:r>
            <a:endParaRPr lang="en-US" dirty="0"/>
          </a:p>
          <a:p>
            <a:r>
              <a:rPr lang="en-US" dirty="0"/>
              <a:t>Provides information on a multitude of information and data to the </a:t>
            </a:r>
            <a:r>
              <a:rPr lang="en-US" dirty="0" smtClean="0"/>
              <a:t>public regarding the institution: </a:t>
            </a:r>
            <a:endParaRPr lang="en-US" dirty="0"/>
          </a:p>
          <a:p>
            <a:pPr lvl="1"/>
            <a:r>
              <a:rPr lang="en-US" sz="3200" dirty="0" smtClean="0"/>
              <a:t>Enrollment and Graduation Trends</a:t>
            </a:r>
            <a:endParaRPr lang="en-US" sz="3200" dirty="0"/>
          </a:p>
          <a:p>
            <a:pPr lvl="1"/>
            <a:r>
              <a:rPr lang="en-US" sz="3200" dirty="0"/>
              <a:t>Employees</a:t>
            </a:r>
          </a:p>
          <a:p>
            <a:pPr lvl="1"/>
            <a:r>
              <a:rPr lang="en-US" sz="3200" dirty="0"/>
              <a:t>Finances</a:t>
            </a:r>
          </a:p>
          <a:p>
            <a:pPr lvl="1"/>
            <a:r>
              <a:rPr lang="en-US" sz="3200" dirty="0"/>
              <a:t>Libraries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5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Stairs to </a:t>
            </a:r>
            <a:r>
              <a:rPr lang="en-US" dirty="0" smtClean="0"/>
              <a:t>Heaven…I </a:t>
            </a:r>
            <a:r>
              <a:rPr lang="en-US" dirty="0" smtClean="0"/>
              <a:t>mean “Steps to Freedom”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515931"/>
            <a:ext cx="8609329" cy="41228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Answer the following questions:</a:t>
            </a:r>
          </a:p>
          <a:p>
            <a:pPr marL="880110" lvl="1" indent="-514350">
              <a:buFont typeface="+mj-lt"/>
              <a:buAutoNum type="romanLcPeriod"/>
            </a:pPr>
            <a:r>
              <a:rPr lang="en-US" sz="3200" dirty="0"/>
              <a:t>What is the publication?</a:t>
            </a:r>
          </a:p>
          <a:p>
            <a:pPr marL="880110" lvl="1" indent="-514350">
              <a:buFont typeface="+mj-lt"/>
              <a:buAutoNum type="romanLcPeriod"/>
            </a:pPr>
            <a:r>
              <a:rPr lang="en-US" sz="3200" dirty="0"/>
              <a:t>Who is the audience?</a:t>
            </a:r>
          </a:p>
          <a:p>
            <a:pPr marL="880110" lvl="1" indent="-514350">
              <a:buFont typeface="+mj-lt"/>
              <a:buAutoNum type="romanLcPeriod"/>
            </a:pPr>
            <a:r>
              <a:rPr lang="en-US" sz="3200" dirty="0"/>
              <a:t>What is the purpose? </a:t>
            </a:r>
          </a:p>
          <a:p>
            <a:pPr marL="880110" lvl="1" indent="-514350">
              <a:buFont typeface="+mj-lt"/>
              <a:buAutoNum type="romanLcPeriod"/>
            </a:pPr>
            <a:r>
              <a:rPr lang="en-US" sz="3200" dirty="0"/>
              <a:t>What data needs to be presented?</a:t>
            </a:r>
          </a:p>
          <a:p>
            <a:pPr marL="880110" lvl="1" indent="-514350">
              <a:buFont typeface="+mj-lt"/>
              <a:buAutoNum type="romanLcPeriod"/>
            </a:pPr>
            <a:r>
              <a:rPr lang="en-US" sz="3200" dirty="0"/>
              <a:t>How does it need to be presented?</a:t>
            </a:r>
          </a:p>
        </p:txBody>
      </p:sp>
    </p:spTree>
    <p:extLst>
      <p:ext uri="{BB962C8B-B14F-4D97-AF65-F5344CB8AC3E}">
        <p14:creationId xmlns:p14="http://schemas.microsoft.com/office/powerpoint/2010/main" val="379410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Stairs to </a:t>
            </a:r>
            <a:r>
              <a:rPr lang="en-US" dirty="0" smtClean="0"/>
              <a:t>Heaven…I </a:t>
            </a:r>
            <a:r>
              <a:rPr lang="en-US" dirty="0" smtClean="0"/>
              <a:t>mean “Steps to Freedom”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515931"/>
            <a:ext cx="7391400" cy="3360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 </a:t>
            </a:r>
            <a:r>
              <a:rPr lang="en-US" sz="3200" dirty="0"/>
              <a:t>Create the Excel template</a:t>
            </a:r>
          </a:p>
          <a:p>
            <a:pPr marL="0" indent="0">
              <a:buNone/>
            </a:pPr>
            <a:r>
              <a:rPr lang="en-US" sz="3200" dirty="0"/>
              <a:t>     i. </a:t>
            </a:r>
            <a:r>
              <a:rPr lang="en-US" sz="3200" dirty="0" smtClean="0"/>
              <a:t>Charts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/>
              <a:t>   ii. Graphs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/>
              <a:t>  iii. Formulas (ensure these are accurate)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026340"/>
            <a:ext cx="5157788" cy="26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0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Stairs to </a:t>
            </a:r>
            <a:r>
              <a:rPr lang="en-US" dirty="0" smtClean="0"/>
              <a:t>Heaven…I </a:t>
            </a:r>
            <a:r>
              <a:rPr lang="en-US" dirty="0" smtClean="0"/>
              <a:t>mean “Steps to Freedom”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2" y="1600200"/>
            <a:ext cx="10360501" cy="38862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2800" dirty="0"/>
              <a:t>3. Create the Publisher template</a:t>
            </a:r>
          </a:p>
          <a:p>
            <a:pPr marL="0" indent="0">
              <a:buNone/>
            </a:pPr>
            <a:r>
              <a:rPr lang="en-US" sz="12800" dirty="0"/>
              <a:t>    a. Copy chart or table from Excel</a:t>
            </a:r>
          </a:p>
          <a:p>
            <a:pPr marL="0" indent="0">
              <a:buNone/>
            </a:pPr>
            <a:r>
              <a:rPr lang="en-US" sz="12800" dirty="0"/>
              <a:t> </a:t>
            </a:r>
            <a:r>
              <a:rPr lang="en-US" sz="12800" dirty="0"/>
              <a:t>   b. In Publisher, select Paste in upper left hand corner</a:t>
            </a:r>
          </a:p>
          <a:p>
            <a:pPr marL="0" indent="0">
              <a:buNone/>
            </a:pPr>
            <a:r>
              <a:rPr lang="en-US" sz="12800" dirty="0"/>
              <a:t>    c. Select the arrow down button below Paste</a:t>
            </a:r>
          </a:p>
          <a:p>
            <a:pPr marL="0" indent="0">
              <a:buNone/>
            </a:pPr>
            <a:r>
              <a:rPr lang="en-US" sz="12800" dirty="0"/>
              <a:t> </a:t>
            </a:r>
            <a:r>
              <a:rPr lang="en-US" sz="12800" dirty="0"/>
              <a:t>   d. Select Paste Special</a:t>
            </a:r>
          </a:p>
          <a:p>
            <a:pPr marL="0" indent="0">
              <a:buNone/>
            </a:pPr>
            <a:r>
              <a:rPr lang="en-US" sz="12800" dirty="0"/>
              <a:t> </a:t>
            </a:r>
            <a:r>
              <a:rPr lang="en-US" sz="12800" dirty="0"/>
              <a:t>   e. </a:t>
            </a:r>
            <a:r>
              <a:rPr lang="en-US" sz="12800" dirty="0"/>
              <a:t>Select Paste Link </a:t>
            </a:r>
            <a:br>
              <a:rPr lang="en-US" sz="12800" dirty="0"/>
            </a:br>
            <a:r>
              <a:rPr lang="en-US" sz="9600" dirty="0"/>
              <a:t>         (Note: Microsoft Excel Chart Object Link should be </a:t>
            </a:r>
            <a:r>
              <a:rPr lang="en-US" sz="9600" dirty="0" smtClean="0"/>
              <a:t>highlighted</a:t>
            </a:r>
            <a:r>
              <a:rPr lang="en-US" sz="9600" dirty="0"/>
              <a:t>)</a:t>
            </a:r>
          </a:p>
          <a:p>
            <a:pPr marL="0" indent="0">
              <a:buNone/>
            </a:pPr>
            <a:r>
              <a:rPr lang="en-US" sz="12800" dirty="0"/>
              <a:t> </a:t>
            </a:r>
            <a:r>
              <a:rPr lang="en-US" sz="12800" dirty="0"/>
              <a:t>   f. Click ok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9928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Stairs to </a:t>
            </a:r>
            <a:r>
              <a:rPr lang="en-US" dirty="0" smtClean="0"/>
              <a:t>Heaven…I </a:t>
            </a:r>
            <a:r>
              <a:rPr lang="en-US" dirty="0" smtClean="0"/>
              <a:t>mean “Steps to Freedom”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44422"/>
            <a:ext cx="9829800" cy="3886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4. Once you have finished formatting and pasting, </a:t>
            </a:r>
            <a:r>
              <a:rPr lang="en-US" sz="3200" dirty="0" smtClean="0"/>
              <a:t>save</a:t>
            </a:r>
            <a:r>
              <a:rPr lang="en-US" sz="3200" dirty="0" smtClean="0"/>
              <a:t>!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5. Whenever you update Excel spreadsheet… no more copying and pasting!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000" dirty="0"/>
              <a:t> </a:t>
            </a:r>
            <a:r>
              <a:rPr lang="en-US" sz="1000" dirty="0"/>
              <a:t> </a:t>
            </a:r>
          </a:p>
          <a:p>
            <a:pPr marL="0" indent="0">
              <a:buNone/>
            </a:pPr>
            <a:r>
              <a:rPr lang="en-US" sz="1000" dirty="0"/>
              <a:t>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3487522"/>
            <a:ext cx="5257800" cy="31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Stairs to </a:t>
            </a:r>
            <a:r>
              <a:rPr lang="en-US" dirty="0" smtClean="0"/>
              <a:t>Heaven…I </a:t>
            </a:r>
            <a:r>
              <a:rPr lang="en-US" dirty="0" smtClean="0"/>
              <a:t>mean “Steps to Freedom”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916" y="1482271"/>
            <a:ext cx="7543800" cy="3886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6. Open up Publisher document and you will see;</a:t>
            </a:r>
          </a:p>
          <a:p>
            <a:pPr marL="0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/>
              <a:t> 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7. Click “Yes”—this will update all the data in the template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8. Finally, save the document!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438400"/>
            <a:ext cx="7542918" cy="13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4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4359059" cy="5623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12" y="1312132"/>
            <a:ext cx="4484204" cy="5742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19050"/>
            <a:ext cx="4341009" cy="562059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29936"/>
            <a:ext cx="4343053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0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622" y="1861865"/>
            <a:ext cx="11410698" cy="4783026"/>
          </a:xfrm>
        </p:spPr>
        <p:txBody>
          <a:bodyPr>
            <a:normAutofit fontScale="92500"/>
          </a:bodyPr>
          <a:lstStyle/>
          <a:p>
            <a:r>
              <a:rPr lang="en-US" sz="3499" dirty="0"/>
              <a:t>Barrie Fitzgerald, Director of Institutional Research</a:t>
            </a:r>
          </a:p>
          <a:p>
            <a:pPr lvl="1"/>
            <a:r>
              <a:rPr lang="en-US" sz="2599" dirty="0"/>
              <a:t>Valdosta State University</a:t>
            </a:r>
          </a:p>
          <a:p>
            <a:pPr lvl="1"/>
            <a:r>
              <a:rPr lang="en-US" sz="2599" dirty="0"/>
              <a:t>Over 8 year in the data field with 6 in the IR field</a:t>
            </a:r>
          </a:p>
          <a:p>
            <a:pPr lvl="1"/>
            <a:r>
              <a:rPr lang="en-US" sz="2599" dirty="0"/>
              <a:t>Jack of all trades</a:t>
            </a:r>
          </a:p>
          <a:p>
            <a:pPr lvl="1"/>
            <a:r>
              <a:rPr lang="en-US" sz="2599" dirty="0"/>
              <a:t>Excel skill level around 8-9</a:t>
            </a:r>
          </a:p>
          <a:p>
            <a:r>
              <a:rPr lang="en-US" sz="3499" dirty="0"/>
              <a:t>Dani Sutliff, Director of Institutional Effectiveness &amp; Research</a:t>
            </a:r>
          </a:p>
          <a:p>
            <a:pPr lvl="1"/>
            <a:r>
              <a:rPr lang="en-US" sz="2599" dirty="0"/>
              <a:t>South Georgia State College</a:t>
            </a:r>
          </a:p>
          <a:p>
            <a:pPr lvl="1"/>
            <a:r>
              <a:rPr lang="en-US" sz="2599" dirty="0"/>
              <a:t>7 years experience in IR</a:t>
            </a:r>
          </a:p>
          <a:p>
            <a:pPr lvl="1"/>
            <a:r>
              <a:rPr lang="en-US" sz="2599" dirty="0"/>
              <a:t>Whatever is needed of me…</a:t>
            </a:r>
          </a:p>
          <a:p>
            <a:pPr lvl="1"/>
            <a:r>
              <a:rPr lang="en-US" sz="2599" dirty="0"/>
              <a:t>Excel skill level around _____</a:t>
            </a:r>
          </a:p>
        </p:txBody>
      </p:sp>
    </p:spTree>
    <p:extLst>
      <p:ext uri="{BB962C8B-B14F-4D97-AF65-F5344CB8AC3E}">
        <p14:creationId xmlns:p14="http://schemas.microsoft.com/office/powerpoint/2010/main" val="34310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782763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Objective Four: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Learn </a:t>
            </a:r>
            <a:r>
              <a:rPr lang="en-US" dirty="0"/>
              <a:t>how to create executive dashboards to assist with reporting to administration or external </a:t>
            </a:r>
            <a:r>
              <a:rPr lang="en-US" dirty="0" smtClean="0"/>
              <a:t>parties.</a:t>
            </a:r>
            <a:endParaRPr lang="en-US" dirty="0"/>
          </a:p>
        </p:txBody>
      </p:sp>
      <p:pic>
        <p:nvPicPr>
          <p:cNvPr id="4098" name="Picture 2" descr="Image result for intera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84" y="2819400"/>
            <a:ext cx="6667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Excel “Dashboards?”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“Free” therefore </a:t>
            </a:r>
            <a:r>
              <a:rPr lang="en-US" sz="3200" u="sng" dirty="0" smtClean="0"/>
              <a:t>cost-effective</a:t>
            </a:r>
          </a:p>
          <a:p>
            <a:r>
              <a:rPr lang="en-US" sz="3200" dirty="0" smtClean="0"/>
              <a:t>Provides skyline view of data</a:t>
            </a:r>
          </a:p>
          <a:p>
            <a:r>
              <a:rPr lang="en-US" sz="3200" dirty="0" smtClean="0"/>
              <a:t>Track multiple measures or KPIs in one place</a:t>
            </a:r>
          </a:p>
          <a:p>
            <a:r>
              <a:rPr lang="en-US" sz="3200" dirty="0" smtClean="0"/>
              <a:t>Integrate multiple datasets</a:t>
            </a:r>
          </a:p>
          <a:p>
            <a:r>
              <a:rPr lang="en-US" sz="3200" dirty="0" smtClean="0"/>
              <a:t>Easy to create</a:t>
            </a:r>
          </a:p>
        </p:txBody>
      </p:sp>
      <p:pic>
        <p:nvPicPr>
          <p:cNvPr id="7170" name="Picture 2" descr="Image result for K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45" y="3811394"/>
            <a:ext cx="5483612" cy="274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7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Audience </a:t>
            </a:r>
          </a:p>
          <a:p>
            <a:r>
              <a:rPr lang="en-US" sz="3600" dirty="0" smtClean="0"/>
              <a:t>Purpose</a:t>
            </a:r>
          </a:p>
          <a:p>
            <a:pPr lvl="1"/>
            <a:r>
              <a:rPr lang="en-US" sz="3200" dirty="0" smtClean="0"/>
              <a:t>Don’t forget step </a:t>
            </a:r>
            <a:r>
              <a:rPr lang="en-US" sz="3200" dirty="0" smtClean="0"/>
              <a:t>one </a:t>
            </a:r>
            <a:r>
              <a:rPr lang="en-US" sz="3200" dirty="0" smtClean="0"/>
              <a:t>of data analysis</a:t>
            </a:r>
          </a:p>
          <a:p>
            <a:r>
              <a:rPr lang="en-US" sz="3600" dirty="0" smtClean="0"/>
              <a:t>Security</a:t>
            </a:r>
          </a:p>
          <a:p>
            <a:pPr lvl="1"/>
            <a:r>
              <a:rPr lang="en-US" sz="3200" dirty="0" smtClean="0"/>
              <a:t>Who will have access? </a:t>
            </a:r>
            <a:endParaRPr lang="en-US" sz="3200" dirty="0"/>
          </a:p>
          <a:p>
            <a:pPr lvl="1"/>
            <a:r>
              <a:rPr lang="en-US" sz="3200" dirty="0" smtClean="0"/>
              <a:t>How will access be given?</a:t>
            </a:r>
          </a:p>
          <a:p>
            <a:pPr lvl="1"/>
            <a:r>
              <a:rPr lang="en-US" sz="3200" dirty="0" smtClean="0"/>
              <a:t>Check with institution security policies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456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Data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National datasets (e.g. IPEDS, CUPA)</a:t>
            </a:r>
          </a:p>
          <a:p>
            <a:r>
              <a:rPr lang="en-US" sz="3200" dirty="0" smtClean="0"/>
              <a:t>Local ERP (e.g. Banner, PeopleSoft, </a:t>
            </a:r>
            <a:r>
              <a:rPr lang="en-US" sz="3200" dirty="0" err="1" smtClean="0"/>
              <a:t>Jenzabar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Census datasets </a:t>
            </a:r>
          </a:p>
          <a:p>
            <a:r>
              <a:rPr lang="en-US" sz="3200" dirty="0" smtClean="0"/>
              <a:t>Combine multiple datasets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50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Follow data analysis steps—be sure the data is clean!!!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Pivot tables and charts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Filters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And your imagination!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3" y="3581401"/>
            <a:ext cx="3205163" cy="18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Connections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2" y="1498600"/>
            <a:ext cx="9980929" cy="3894269"/>
          </a:xfrm>
        </p:spPr>
        <p:txBody>
          <a:bodyPr>
            <a:noAutofit/>
          </a:bodyPr>
          <a:lstStyle/>
          <a:p>
            <a:r>
              <a:rPr lang="en-US" dirty="0" smtClean="0"/>
              <a:t>Internal</a:t>
            </a:r>
          </a:p>
          <a:p>
            <a:pPr lvl="1"/>
            <a:r>
              <a:rPr lang="en-US" sz="2800" b="1" dirty="0" smtClean="0">
                <a:solidFill>
                  <a:srgbClr val="00B050"/>
                </a:solidFill>
              </a:rPr>
              <a:t>Excel files</a:t>
            </a:r>
          </a:p>
          <a:p>
            <a:r>
              <a:rPr lang="en-US" dirty="0" smtClean="0"/>
              <a:t>External</a:t>
            </a:r>
          </a:p>
          <a:p>
            <a:pPr lvl="1"/>
            <a:r>
              <a:rPr lang="en-US" sz="2800" dirty="0" smtClean="0"/>
              <a:t>Access</a:t>
            </a:r>
          </a:p>
          <a:p>
            <a:pPr lvl="1"/>
            <a:r>
              <a:rPr lang="en-US" sz="2800" dirty="0" smtClean="0"/>
              <a:t>Web</a:t>
            </a:r>
          </a:p>
          <a:p>
            <a:pPr lvl="1"/>
            <a:r>
              <a:rPr lang="en-US" sz="2800" b="1" dirty="0" smtClean="0">
                <a:solidFill>
                  <a:srgbClr val="00B050"/>
                </a:solidFill>
              </a:rPr>
              <a:t>Text files (csv)</a:t>
            </a:r>
          </a:p>
          <a:p>
            <a:pPr lvl="1"/>
            <a:r>
              <a:rPr lang="en-US" sz="2800" dirty="0" err="1" smtClean="0"/>
              <a:t>Sql</a:t>
            </a:r>
            <a:r>
              <a:rPr lang="en-US" sz="2800" dirty="0" smtClean="0"/>
              <a:t> Server</a:t>
            </a:r>
          </a:p>
          <a:p>
            <a:pPr lvl="1"/>
            <a:r>
              <a:rPr lang="en-US" sz="2800" b="1" dirty="0" smtClean="0">
                <a:solidFill>
                  <a:srgbClr val="00B050"/>
                </a:solidFill>
              </a:rPr>
              <a:t>ODBC Connection</a:t>
            </a:r>
          </a:p>
          <a:p>
            <a:pPr lvl="1"/>
            <a:r>
              <a:rPr lang="en-US" sz="2800" dirty="0" smtClean="0"/>
              <a:t>XML</a:t>
            </a:r>
          </a:p>
          <a:p>
            <a:pPr lvl="1"/>
            <a:r>
              <a:rPr lang="en-US" sz="2800" dirty="0" smtClean="0"/>
              <a:t>Other (any other file you can open in Excel)</a:t>
            </a:r>
          </a:p>
        </p:txBody>
      </p:sp>
    </p:spTree>
    <p:extLst>
      <p:ext uri="{BB962C8B-B14F-4D97-AF65-F5344CB8AC3E}">
        <p14:creationId xmlns:p14="http://schemas.microsoft.com/office/powerpoint/2010/main" val="330258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304800"/>
            <a:ext cx="5952518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911" t="12634" r="2133" b="42056"/>
          <a:stretch/>
        </p:blipFill>
        <p:spPr>
          <a:xfrm>
            <a:off x="6323012" y="2438400"/>
            <a:ext cx="518306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Unique and Creative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67" y="1783610"/>
            <a:ext cx="3123718" cy="2300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3" y="4343400"/>
            <a:ext cx="4609071" cy="15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86" y="3900020"/>
            <a:ext cx="4584589" cy="27556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6356" t="4553" r="16234"/>
          <a:stretch/>
        </p:blipFill>
        <p:spPr>
          <a:xfrm>
            <a:off x="2614948" y="2059016"/>
            <a:ext cx="2291040" cy="228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0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I Get One?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812" y="1828801"/>
            <a:ext cx="2819400" cy="1867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4495801"/>
            <a:ext cx="3107268" cy="2074101"/>
          </a:xfrm>
          <a:prstGeom prst="rect">
            <a:avLst/>
          </a:prstGeom>
        </p:spPr>
      </p:pic>
      <p:pic>
        <p:nvPicPr>
          <p:cNvPr id="14342" name="Picture 6" descr="http://1.bp.blogspot.com/-kV6tA66Qa0s/T5FvE8NumTI/AAAAAAAAA2s/iC05FgU18JE/s1600/DataButt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924" y="1766030"/>
            <a:ext cx="198873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412" y="2762726"/>
            <a:ext cx="2593848" cy="2473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792" y="4267201"/>
            <a:ext cx="2871955" cy="23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5351" y="2538582"/>
            <a:ext cx="4538161" cy="267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Barrie Fitzgerald</a:t>
            </a:r>
          </a:p>
          <a:p>
            <a:pPr algn="ctr"/>
            <a:r>
              <a:rPr lang="en-US" sz="2799" dirty="0"/>
              <a:t>Director </a:t>
            </a:r>
            <a:r>
              <a:rPr lang="en-US" sz="2799" dirty="0"/>
              <a:t>of</a:t>
            </a:r>
          </a:p>
          <a:p>
            <a:pPr algn="ctr"/>
            <a:r>
              <a:rPr lang="en-US" sz="2799" dirty="0"/>
              <a:t>Institutional Research</a:t>
            </a:r>
          </a:p>
          <a:p>
            <a:pPr algn="ctr"/>
            <a:r>
              <a:rPr lang="en-US" sz="2799" dirty="0"/>
              <a:t>Valdosta State University</a:t>
            </a:r>
          </a:p>
          <a:p>
            <a:pPr algn="ctr"/>
            <a:r>
              <a:rPr lang="en-US" sz="2799" dirty="0"/>
              <a:t>229-333-7836</a:t>
            </a:r>
          </a:p>
          <a:p>
            <a:pPr algn="ctr"/>
            <a:r>
              <a:rPr lang="en-US" sz="2799" dirty="0"/>
              <a:t>bdfitzgerald@valdosta.edu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0887" y="2538582"/>
            <a:ext cx="4534243" cy="267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Dani </a:t>
            </a:r>
            <a:r>
              <a:rPr lang="en-US" sz="2799" dirty="0" err="1"/>
              <a:t>Sutliff</a:t>
            </a:r>
            <a:endParaRPr lang="en-US" sz="2799" dirty="0"/>
          </a:p>
          <a:p>
            <a:pPr algn="ctr"/>
            <a:r>
              <a:rPr lang="en-US" sz="2799" dirty="0"/>
              <a:t>Director of Institutional </a:t>
            </a:r>
          </a:p>
          <a:p>
            <a:pPr algn="ctr"/>
            <a:r>
              <a:rPr lang="en-US" sz="2799" dirty="0"/>
              <a:t>Research &amp; Effectiveness</a:t>
            </a:r>
          </a:p>
          <a:p>
            <a:pPr algn="ctr"/>
            <a:r>
              <a:rPr lang="en-US" sz="2799" dirty="0"/>
              <a:t>South Georgia State College</a:t>
            </a:r>
          </a:p>
          <a:p>
            <a:pPr algn="ctr"/>
            <a:r>
              <a:rPr lang="en-US" sz="2799" dirty="0"/>
              <a:t>912-260-4419</a:t>
            </a:r>
          </a:p>
          <a:p>
            <a:pPr algn="ctr"/>
            <a:r>
              <a:rPr lang="en-US" sz="2799" dirty="0"/>
              <a:t>dani.sutliff@sgsc.edu</a:t>
            </a:r>
          </a:p>
        </p:txBody>
      </p:sp>
    </p:spTree>
    <p:extLst>
      <p:ext uri="{BB962C8B-B14F-4D97-AF65-F5344CB8AC3E}">
        <p14:creationId xmlns:p14="http://schemas.microsoft.com/office/powerpoint/2010/main" val="79011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99" dirty="0"/>
              <a:t>Name</a:t>
            </a:r>
          </a:p>
          <a:p>
            <a:r>
              <a:rPr lang="en-US" sz="3199" dirty="0"/>
              <a:t>Title</a:t>
            </a:r>
          </a:p>
          <a:p>
            <a:r>
              <a:rPr lang="en-US" sz="3199" dirty="0"/>
              <a:t>Institution</a:t>
            </a:r>
          </a:p>
          <a:p>
            <a:r>
              <a:rPr lang="en-US" sz="3199" dirty="0"/>
              <a:t>Primary Duties</a:t>
            </a:r>
          </a:p>
          <a:p>
            <a:r>
              <a:rPr lang="en-US" sz="3199" dirty="0"/>
              <a:t>On a scale from 1 (low) - 10 (high), </a:t>
            </a:r>
            <a:br>
              <a:rPr lang="en-US" sz="3199" dirty="0"/>
            </a:br>
            <a:r>
              <a:rPr lang="en-US" sz="3199" dirty="0"/>
              <a:t>what is your skill level in Excel?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http://sd.keepcalm-o-matic.co.uk/i/keep-calm-it-s-your-turn-no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2" b="1714"/>
          <a:stretch/>
        </p:blipFill>
        <p:spPr bwMode="auto">
          <a:xfrm>
            <a:off x="7535488" y="2480048"/>
            <a:ext cx="3278921" cy="297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90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Workbook</a:t>
            </a:r>
            <a:endParaRPr lang="en-US" dirty="0"/>
          </a:p>
        </p:txBody>
      </p:sp>
      <p:pic>
        <p:nvPicPr>
          <p:cNvPr id="8194" name="Picture 2" descr="Image result for let's cre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24" y="2057400"/>
            <a:ext cx="6570017" cy="43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5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 in: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99" dirty="0"/>
              <a:t>Ways to develop and hone in your skills as an analyst</a:t>
            </a:r>
          </a:p>
          <a:p>
            <a:r>
              <a:rPr lang="en-US" sz="3199" dirty="0" smtClean="0"/>
              <a:t>Wanting to expand your knowledge of Excel formulas</a:t>
            </a:r>
            <a:endParaRPr lang="en-US" sz="3199" dirty="0"/>
          </a:p>
          <a:p>
            <a:r>
              <a:rPr lang="en-US" sz="3199" dirty="0" smtClean="0"/>
              <a:t>At </a:t>
            </a:r>
            <a:r>
              <a:rPr lang="en-US" sz="3199" dirty="0"/>
              <a:t>SAIR conference early</a:t>
            </a:r>
          </a:p>
          <a:p>
            <a:r>
              <a:rPr lang="en-US" sz="3199" dirty="0"/>
              <a:t>Required by your boss to attend</a:t>
            </a:r>
          </a:p>
          <a:p>
            <a:endParaRPr lang="en-US" sz="3199" dirty="0"/>
          </a:p>
        </p:txBody>
      </p:sp>
    </p:spTree>
    <p:extLst>
      <p:ext uri="{BB962C8B-B14F-4D97-AF65-F5344CB8AC3E}">
        <p14:creationId xmlns:p14="http://schemas.microsoft.com/office/powerpoint/2010/main" val="205141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1.) Learn </a:t>
            </a:r>
            <a:r>
              <a:rPr lang="en-US" dirty="0"/>
              <a:t>how to use advanced formulas.</a:t>
            </a:r>
          </a:p>
          <a:p>
            <a:pPr marL="0" lvl="0" indent="0">
              <a:buNone/>
            </a:pPr>
            <a:r>
              <a:rPr lang="en-US" dirty="0" smtClean="0"/>
              <a:t>2.) Lean </a:t>
            </a:r>
            <a:r>
              <a:rPr lang="en-US" dirty="0"/>
              <a:t>how to combine advanced formulas.</a:t>
            </a:r>
          </a:p>
          <a:p>
            <a:pPr marL="0" lvl="0" indent="0">
              <a:buNone/>
            </a:pPr>
            <a:r>
              <a:rPr lang="en-US" dirty="0" smtClean="0"/>
              <a:t>3.) Learn </a:t>
            </a:r>
            <a:r>
              <a:rPr lang="en-US" dirty="0"/>
              <a:t>how to create templates and other tricks to assist in updating reports.</a:t>
            </a:r>
          </a:p>
          <a:p>
            <a:pPr marL="0" lvl="0" indent="0">
              <a:buNone/>
            </a:pPr>
            <a:r>
              <a:rPr lang="en-US" dirty="0" smtClean="0"/>
              <a:t>4.) Learn </a:t>
            </a:r>
            <a:r>
              <a:rPr lang="en-US" dirty="0"/>
              <a:t>how to create executive dashboards to assist with reporting to administration or external parties.</a:t>
            </a:r>
          </a:p>
        </p:txBody>
      </p:sp>
    </p:spTree>
    <p:extLst>
      <p:ext uri="{BB962C8B-B14F-4D97-AF65-F5344CB8AC3E}">
        <p14:creationId xmlns:p14="http://schemas.microsoft.com/office/powerpoint/2010/main" val="12370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r"/>
            <a:r>
              <a:rPr lang="en-US" dirty="0" smtClean="0"/>
              <a:t>Objective One:</a:t>
            </a:r>
            <a:br>
              <a:rPr lang="en-US" dirty="0" smtClean="0"/>
            </a:br>
            <a:r>
              <a:rPr lang="en-US" dirty="0"/>
              <a:t>Learn how to use advanced formulas.</a:t>
            </a:r>
            <a:endParaRPr lang="en-US" dirty="0"/>
          </a:p>
        </p:txBody>
      </p:sp>
      <p:pic>
        <p:nvPicPr>
          <p:cNvPr id="1026" name="Picture 2" descr="Image result for advanced exc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304" y="2514600"/>
            <a:ext cx="9525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9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Workbook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125" y="1829217"/>
            <a:ext cx="7008574" cy="426608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9220" name="Picture 4" descr="http://eswt.net/wp-content/uploads/2011/06/hands-on_worksh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08" y="2286297"/>
            <a:ext cx="5185012" cy="32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70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/>
              <a:t>Objective Two:</a:t>
            </a:r>
            <a:br>
              <a:rPr lang="en-US" dirty="0" smtClean="0"/>
            </a:br>
            <a:r>
              <a:rPr lang="en-US" dirty="0"/>
              <a:t>Lean how to combine advanced formulas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 descr="Image result for converg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32" y="2514600"/>
            <a:ext cx="5410200" cy="35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1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Workbook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125" y="1829217"/>
            <a:ext cx="7008574" cy="426608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122" name="Picture 2" descr="Image result for let's 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221" y="2209800"/>
            <a:ext cx="695739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5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4873beb7-5857-4685-be1f-d57550cc96cc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3003</TotalTime>
  <Words>652</Words>
  <Application>Microsoft Office PowerPoint</Application>
  <PresentationFormat>Custom</PresentationFormat>
  <Paragraphs>142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Tech 16x9</vt:lpstr>
      <vt:lpstr>Data Analysis 201: Conquering the Dark Side of Excel</vt:lpstr>
      <vt:lpstr>Who are We?</vt:lpstr>
      <vt:lpstr>Who are you?</vt:lpstr>
      <vt:lpstr>Interested in:</vt:lpstr>
      <vt:lpstr>Learning Objectives</vt:lpstr>
      <vt:lpstr>Objective One: Learn how to use advanced formulas.</vt:lpstr>
      <vt:lpstr>Excel Workbook</vt:lpstr>
      <vt:lpstr>Objective Two: Lean how to combine advanced formulas.</vt:lpstr>
      <vt:lpstr>Excel Workbook</vt:lpstr>
      <vt:lpstr>Objective Three: Learn how to create templates and other tricks to assist in updating reports.</vt:lpstr>
      <vt:lpstr>Why?</vt:lpstr>
      <vt:lpstr>The Real Reason</vt:lpstr>
      <vt:lpstr>For?—Repetitive Publications</vt:lpstr>
      <vt:lpstr>Stairs to Heaven…I mean “Steps to Freedom”</vt:lpstr>
      <vt:lpstr>Stairs to Heaven…I mean “Steps to Freedom”</vt:lpstr>
      <vt:lpstr>Stairs to Heaven…I mean “Steps to Freedom”</vt:lpstr>
      <vt:lpstr>Stairs to Heaven…I mean “Steps to Freedom”</vt:lpstr>
      <vt:lpstr>Stairs to Heaven…I mean “Steps to Freedom”</vt:lpstr>
      <vt:lpstr>PowerPoint Presentation</vt:lpstr>
      <vt:lpstr>Objective Four: Learn how to create executive dashboards to assist with reporting to administration or external parties.</vt:lpstr>
      <vt:lpstr>Why Excel “Dashboards?”</vt:lpstr>
      <vt:lpstr>Things to Consider</vt:lpstr>
      <vt:lpstr>Which Data to Use?</vt:lpstr>
      <vt:lpstr>Basic Components</vt:lpstr>
      <vt:lpstr>Type of Connections</vt:lpstr>
      <vt:lpstr>PowerPoint Presentation</vt:lpstr>
      <vt:lpstr>Unique and Creative Graphs</vt:lpstr>
      <vt:lpstr>So How Do I Get One?</vt:lpstr>
      <vt:lpstr>PowerPoint Presentation</vt:lpstr>
      <vt:lpstr>Excel Workbook</vt:lpstr>
    </vt:vector>
  </TitlesOfParts>
  <Company>Valdosta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201: Conquering the Dark Side of Excel</dc:title>
  <dc:creator>Barrie D Fitzgerald</dc:creator>
  <cp:lastModifiedBy>Barrie D Fitzgerald</cp:lastModifiedBy>
  <cp:revision>5</cp:revision>
  <dcterms:created xsi:type="dcterms:W3CDTF">2016-10-06T14:47:19Z</dcterms:created>
  <dcterms:modified xsi:type="dcterms:W3CDTF">2016-10-08T16:50:43Z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